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 id="261" r:id="rId7"/>
    <p:sldId id="263" r:id="rId8"/>
    <p:sldId id="264" r:id="rId9"/>
    <p:sldId id="265" r:id="rId10"/>
    <p:sldId id="266" r:id="rId11"/>
    <p:sldId id="267" r:id="rId12"/>
    <p:sldId id="268" r:id="rId13"/>
    <p:sldId id="26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B0AD9728-7024-4391-86C6-802020CEFF96}" type="datetimeFigureOut">
              <a:rPr lang="nl-NL" smtClean="0"/>
              <a:t>19-1-2018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1225177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0AD9728-7024-4391-86C6-802020CEFF96}" type="datetimeFigureOut">
              <a:rPr lang="nl-NL" smtClean="0"/>
              <a:t>19-1-2018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262149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0AD9728-7024-4391-86C6-802020CEFF96}" type="datetimeFigureOut">
              <a:rPr lang="nl-NL" smtClean="0"/>
              <a:t>19-1-2018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1986817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0AD9728-7024-4391-86C6-802020CEFF96}" type="datetimeFigureOut">
              <a:rPr lang="nl-NL" smtClean="0"/>
              <a:t>19-1-2018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48209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B0AD9728-7024-4391-86C6-802020CEFF96}" type="datetimeFigureOut">
              <a:rPr lang="nl-NL" smtClean="0"/>
              <a:t>19-1-2018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30887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0AD9728-7024-4391-86C6-802020CEFF96}" type="datetimeFigureOut">
              <a:rPr lang="nl-NL" smtClean="0"/>
              <a:t>19-1-2018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129870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0AD9728-7024-4391-86C6-802020CEFF96}" type="datetimeFigureOut">
              <a:rPr lang="nl-NL" smtClean="0"/>
              <a:t>19-1-2018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421442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B0AD9728-7024-4391-86C6-802020CEFF96}" type="datetimeFigureOut">
              <a:rPr lang="nl-NL" smtClean="0"/>
              <a:t>19-1-2018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3704483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0AD9728-7024-4391-86C6-802020CEFF96}" type="datetimeFigureOut">
              <a:rPr lang="nl-NL" smtClean="0"/>
              <a:t>19-1-2018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1906917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0AD9728-7024-4391-86C6-802020CEFF96}" type="datetimeFigureOut">
              <a:rPr lang="nl-NL" smtClean="0"/>
              <a:t>19-1-2018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785284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0AD9728-7024-4391-86C6-802020CEFF96}" type="datetimeFigureOut">
              <a:rPr lang="nl-NL" smtClean="0"/>
              <a:t>19-1-2018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F7D4E41-525F-430C-8C61-B25279F01B23}" type="slidenum">
              <a:rPr lang="nl-NL" smtClean="0"/>
              <a:t>‹nr.›</a:t>
            </a:fld>
            <a:endParaRPr lang="nl-NL"/>
          </a:p>
        </p:txBody>
      </p:sp>
    </p:spTree>
    <p:extLst>
      <p:ext uri="{BB962C8B-B14F-4D97-AF65-F5344CB8AC3E}">
        <p14:creationId xmlns:p14="http://schemas.microsoft.com/office/powerpoint/2010/main" val="9927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D9728-7024-4391-86C6-802020CEFF96}" type="datetimeFigureOut">
              <a:rPr lang="nl-NL" smtClean="0"/>
              <a:t>19-1-2018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D4E41-525F-430C-8C61-B25279F01B23}" type="slidenum">
              <a:rPr lang="nl-NL" smtClean="0"/>
              <a:t>‹nr.›</a:t>
            </a:fld>
            <a:endParaRPr lang="nl-NL"/>
          </a:p>
        </p:txBody>
      </p:sp>
    </p:spTree>
    <p:extLst>
      <p:ext uri="{BB962C8B-B14F-4D97-AF65-F5344CB8AC3E}">
        <p14:creationId xmlns:p14="http://schemas.microsoft.com/office/powerpoint/2010/main" val="3511110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vanveen.com/wp-content/uploads/2014/02/Nebisinidem.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Paragraaf 2: </a:t>
            </a:r>
            <a:br>
              <a:rPr lang="nl-NL" dirty="0" smtClean="0"/>
            </a:br>
            <a:r>
              <a:rPr lang="nl-NL" dirty="0" smtClean="0"/>
              <a:t>De grondbeginselen van de rechtsstaat</a:t>
            </a:r>
            <a:endParaRPr lang="nl-NL" dirty="0"/>
          </a:p>
        </p:txBody>
      </p:sp>
      <p:sp>
        <p:nvSpPr>
          <p:cNvPr id="5" name="Tijdelijke aanduiding voor inhoud 4"/>
          <p:cNvSpPr>
            <a:spLocks noGrp="1"/>
          </p:cNvSpPr>
          <p:nvPr>
            <p:ph idx="1"/>
          </p:nvPr>
        </p:nvSpPr>
        <p:spPr/>
        <p:txBody>
          <a:bodyPr/>
          <a:lstStyle/>
          <a:p>
            <a:pPr marL="0" indent="0">
              <a:buNone/>
            </a:pPr>
            <a:r>
              <a:rPr lang="nl-NL" dirty="0" smtClean="0"/>
              <a:t>Hoofdvraag van deze paragraaf:</a:t>
            </a:r>
          </a:p>
          <a:p>
            <a:pPr marL="0" indent="0">
              <a:buNone/>
            </a:pPr>
            <a:r>
              <a:rPr lang="nl-NL" dirty="0" smtClean="0"/>
              <a:t>“Wat zijn de grondbeginselen van onze rechtsstaat?”</a:t>
            </a:r>
          </a:p>
          <a:p>
            <a:pPr marL="0" indent="0">
              <a:buNone/>
            </a:pPr>
            <a:r>
              <a:rPr lang="nl-NL" dirty="0" smtClean="0"/>
              <a:t>En </a:t>
            </a:r>
          </a:p>
          <a:p>
            <a:pPr marL="0" indent="0">
              <a:buNone/>
            </a:pPr>
            <a:r>
              <a:rPr lang="nl-NL" dirty="0" smtClean="0"/>
              <a:t>“Welke waarden en belangen horen daarbij?</a:t>
            </a:r>
            <a:endParaRPr lang="nl-NL" dirty="0"/>
          </a:p>
        </p:txBody>
      </p:sp>
    </p:spTree>
    <p:extLst>
      <p:ext uri="{BB962C8B-B14F-4D97-AF65-F5344CB8AC3E}">
        <p14:creationId xmlns:p14="http://schemas.microsoft.com/office/powerpoint/2010/main" val="1154874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395604782"/>
              </p:ext>
            </p:extLst>
          </p:nvPr>
        </p:nvGraphicFramePr>
        <p:xfrm>
          <a:off x="0" y="0"/>
          <a:ext cx="12191999" cy="6857999"/>
        </p:xfrm>
        <a:graphic>
          <a:graphicData uri="http://schemas.openxmlformats.org/drawingml/2006/table">
            <a:tbl>
              <a:tblPr>
                <a:tableStyleId>{5C22544A-7EE6-4342-B048-85BDC9FD1C3A}</a:tableStyleId>
              </a:tblPr>
              <a:tblGrid>
                <a:gridCol w="4631173">
                  <a:extLst>
                    <a:ext uri="{9D8B030D-6E8A-4147-A177-3AD203B41FA5}">
                      <a16:colId xmlns:a16="http://schemas.microsoft.com/office/drawing/2014/main" xmlns="" val="2384168512"/>
                    </a:ext>
                  </a:extLst>
                </a:gridCol>
                <a:gridCol w="1616176">
                  <a:extLst>
                    <a:ext uri="{9D8B030D-6E8A-4147-A177-3AD203B41FA5}">
                      <a16:colId xmlns:a16="http://schemas.microsoft.com/office/drawing/2014/main" xmlns="" val="380951008"/>
                    </a:ext>
                  </a:extLst>
                </a:gridCol>
                <a:gridCol w="5944650">
                  <a:extLst>
                    <a:ext uri="{9D8B030D-6E8A-4147-A177-3AD203B41FA5}">
                      <a16:colId xmlns:a16="http://schemas.microsoft.com/office/drawing/2014/main" xmlns="" val="3615660025"/>
                    </a:ext>
                  </a:extLst>
                </a:gridCol>
              </a:tblGrid>
              <a:tr h="439160">
                <a:tc>
                  <a:txBody>
                    <a:bodyPr/>
                    <a:lstStyle/>
                    <a:p>
                      <a:pPr marL="269875" indent="-269875">
                        <a:lnSpc>
                          <a:spcPts val="1300"/>
                        </a:lnSpc>
                        <a:spcAft>
                          <a:spcPts val="0"/>
                        </a:spcAft>
                        <a:tabLst>
                          <a:tab pos="180340" algn="r"/>
                          <a:tab pos="269875" algn="l"/>
                          <a:tab pos="450215" algn="l"/>
                          <a:tab pos="540385" algn="l"/>
                          <a:tab pos="449580" algn="l"/>
                        </a:tabLst>
                      </a:pPr>
                      <a:r>
                        <a:rPr lang="nl-NL" sz="1000">
                          <a:effectLst/>
                        </a:rPr>
                        <a:t>Situatie</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Grondrecht</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Mening en motivatie</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2585254616"/>
                  </a:ext>
                </a:extLst>
              </a:tr>
              <a:tr h="2757863">
                <a:tc>
                  <a:txBody>
                    <a:bodyPr/>
                    <a:lstStyle/>
                    <a:p>
                      <a:pPr marL="270510" indent="-270510">
                        <a:lnSpc>
                          <a:spcPts val="1300"/>
                        </a:lnSpc>
                        <a:spcAft>
                          <a:spcPts val="0"/>
                        </a:spcAft>
                        <a:tabLst>
                          <a:tab pos="180340" algn="r"/>
                          <a:tab pos="269875" algn="l"/>
                          <a:tab pos="450215" algn="l"/>
                          <a:tab pos="540385" algn="l"/>
                          <a:tab pos="449580" algn="l"/>
                        </a:tabLst>
                      </a:pPr>
                      <a:r>
                        <a:rPr lang="nl-NL" sz="1000">
                          <a:effectLst/>
                        </a:rPr>
                        <a:t>1.	Omdat er ordeverstoringen worden verwacht, geeft de gemeente een rechts-extremistische groepering geen toestemming om te demonstreren.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artikel 9</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Eigen uitwerking leerling.</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Rechters vinden meestal dat demonstranten gebruik mogen maken van hun recht.</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De ordeverstoringen hebben immers (nog) niet plaatsgevonden.</a:t>
                      </a:r>
                    </a:p>
                    <a:p>
                      <a:pPr>
                        <a:lnSpc>
                          <a:spcPts val="1300"/>
                        </a:lnSpc>
                        <a:spcAft>
                          <a:spcPts val="600"/>
                        </a:spcAft>
                        <a:tabLst>
                          <a:tab pos="90170" algn="l"/>
                          <a:tab pos="180340" algn="l"/>
                          <a:tab pos="269875" algn="l"/>
                          <a:tab pos="450215" algn="l"/>
                          <a:tab pos="540385" algn="l"/>
                          <a:tab pos="269875" algn="l"/>
                          <a:tab pos="450215" algn="l"/>
                          <a:tab pos="540385" algn="l"/>
                        </a:tabLst>
                      </a:pPr>
                      <a:r>
                        <a:rPr lang="nl-NL" sz="1000">
                          <a:effectLst/>
                        </a:rPr>
                        <a:t> </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3772740643"/>
                  </a:ext>
                </a:extLst>
              </a:tr>
              <a:tr h="1830488">
                <a:tc>
                  <a:txBody>
                    <a:bodyPr/>
                    <a:lstStyle/>
                    <a:p>
                      <a:pPr marL="270510" indent="-270510">
                        <a:lnSpc>
                          <a:spcPts val="1300"/>
                        </a:lnSpc>
                        <a:spcAft>
                          <a:spcPts val="0"/>
                        </a:spcAft>
                        <a:tabLst>
                          <a:tab pos="180340" algn="r"/>
                          <a:tab pos="269875" algn="l"/>
                          <a:tab pos="450215" algn="l"/>
                          <a:tab pos="540385" algn="l"/>
                          <a:tab pos="449580" algn="l"/>
                        </a:tabLst>
                      </a:pPr>
                      <a:r>
                        <a:rPr lang="nl-NL" sz="1000">
                          <a:effectLst/>
                        </a:rPr>
                        <a:t>2.	Een gemeente weigert na protesten van buurtbewoners een bouw-vergunning voor een moskee af te geven. </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artikel 1 en 6</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Eigen uitwerking leerling.</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Voor een rechter zijn vooral bouwkundige voorschriften (bijvoorbeeld een te hoge minaret) of gevaar voor de leefomgeving leidend.</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2689522257"/>
                  </a:ext>
                </a:extLst>
              </a:tr>
              <a:tr h="1830488">
                <a:tc>
                  <a:txBody>
                    <a:bodyPr/>
                    <a:lstStyle/>
                    <a:p>
                      <a:pPr marL="270510" indent="-270510">
                        <a:lnSpc>
                          <a:spcPts val="1300"/>
                        </a:lnSpc>
                        <a:spcAft>
                          <a:spcPts val="0"/>
                        </a:spcAft>
                        <a:tabLst>
                          <a:tab pos="180340" algn="r"/>
                          <a:tab pos="269875" algn="l"/>
                          <a:tab pos="450215" algn="l"/>
                          <a:tab pos="540385" algn="l"/>
                          <a:tab pos="449580" algn="l"/>
                        </a:tabLst>
                      </a:pPr>
                      <a:r>
                        <a:rPr lang="nl-NL" sz="1000">
                          <a:effectLst/>
                        </a:rPr>
                        <a:t>3.	Een publieke omroep kondigt een tv-programma aan over websites die laten zien hoe je een bom kunt maken.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artikel 7 lid 2</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dirty="0">
                          <a:effectLst/>
                        </a:rPr>
                        <a:t>Eigen uitwerking leerling.</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dirty="0">
                          <a:effectLst/>
                        </a:rPr>
                        <a:t>De minister kan hooguit ten sterkste afraden zo’n programma uit te zenden. Achteraf zijn wel juridische stappen mogelijk.</a:t>
                      </a:r>
                      <a:endParaRPr lang="nl-NL"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2550529034"/>
                  </a:ext>
                </a:extLst>
              </a:tr>
            </a:tbl>
          </a:graphicData>
        </a:graphic>
      </p:graphicFrame>
    </p:spTree>
    <p:extLst>
      <p:ext uri="{BB962C8B-B14F-4D97-AF65-F5344CB8AC3E}">
        <p14:creationId xmlns:p14="http://schemas.microsoft.com/office/powerpoint/2010/main" val="3608254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530846110"/>
              </p:ext>
            </p:extLst>
          </p:nvPr>
        </p:nvGraphicFramePr>
        <p:xfrm>
          <a:off x="0" y="0"/>
          <a:ext cx="12191999" cy="6858000"/>
        </p:xfrm>
        <a:graphic>
          <a:graphicData uri="http://schemas.openxmlformats.org/drawingml/2006/table">
            <a:tbl>
              <a:tblPr>
                <a:tableStyleId>{5C22544A-7EE6-4342-B048-85BDC9FD1C3A}</a:tableStyleId>
              </a:tblPr>
              <a:tblGrid>
                <a:gridCol w="4631173">
                  <a:extLst>
                    <a:ext uri="{9D8B030D-6E8A-4147-A177-3AD203B41FA5}">
                      <a16:colId xmlns:a16="http://schemas.microsoft.com/office/drawing/2014/main" xmlns="" val="2663148583"/>
                    </a:ext>
                  </a:extLst>
                </a:gridCol>
                <a:gridCol w="1616176">
                  <a:extLst>
                    <a:ext uri="{9D8B030D-6E8A-4147-A177-3AD203B41FA5}">
                      <a16:colId xmlns:a16="http://schemas.microsoft.com/office/drawing/2014/main" xmlns="" val="1556486939"/>
                    </a:ext>
                  </a:extLst>
                </a:gridCol>
                <a:gridCol w="5944650">
                  <a:extLst>
                    <a:ext uri="{9D8B030D-6E8A-4147-A177-3AD203B41FA5}">
                      <a16:colId xmlns:a16="http://schemas.microsoft.com/office/drawing/2014/main" xmlns="" val="1090507923"/>
                    </a:ext>
                  </a:extLst>
                </a:gridCol>
              </a:tblGrid>
              <a:tr h="1823895">
                <a:tc>
                  <a:txBody>
                    <a:bodyPr/>
                    <a:lstStyle/>
                    <a:p>
                      <a:pPr marL="270510" indent="-270510">
                        <a:lnSpc>
                          <a:spcPts val="1300"/>
                        </a:lnSpc>
                        <a:spcAft>
                          <a:spcPts val="0"/>
                        </a:spcAft>
                        <a:tabLst>
                          <a:tab pos="180340" algn="r"/>
                          <a:tab pos="269875" algn="l"/>
                          <a:tab pos="450215" algn="l"/>
                          <a:tab pos="540385" algn="l"/>
                          <a:tab pos="449580" algn="l"/>
                        </a:tabLst>
                      </a:pPr>
                      <a:r>
                        <a:rPr lang="nl-NL" sz="1000">
                          <a:effectLst/>
                        </a:rPr>
                        <a:t>4.	Marlies (21 jaar) wacht al drie jaar op een woning. Ze krijgt van de gemeente steeds te horen dat de wachtlijsten lang zijn.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artikel 22 lid 2</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Eigen uitwerking leerling.</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Sociale grondrechten zijn niet bij de rechter afdwingbaar.</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2017730791"/>
                  </a:ext>
                </a:extLst>
              </a:tr>
              <a:tr h="2748105">
                <a:tc>
                  <a:txBody>
                    <a:bodyPr/>
                    <a:lstStyle/>
                    <a:p>
                      <a:pPr marL="270510" indent="-270510">
                        <a:lnSpc>
                          <a:spcPts val="1300"/>
                        </a:lnSpc>
                        <a:spcAft>
                          <a:spcPts val="0"/>
                        </a:spcAft>
                        <a:tabLst>
                          <a:tab pos="180340" algn="r"/>
                          <a:tab pos="269875" algn="l"/>
                          <a:tab pos="450215" algn="l"/>
                          <a:tab pos="540385" algn="l"/>
                          <a:tab pos="449580" algn="l"/>
                        </a:tabLst>
                      </a:pPr>
                      <a:r>
                        <a:rPr lang="nl-NL" sz="1000">
                          <a:effectLst/>
                        </a:rPr>
                        <a:t>5.	Een discotheek weigert een groep Antilliaanse jongeren, omdat er eerder problemen waren met Antillianen. De eigenaar zegt: “De maat is vol, ze komen er niet meer in.”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artikel 1</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Eigen uitwerking leerling.</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Bij aantoonbare discriminatie (ongelijke behandeling) is vervolging mogelijk.</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1744912010"/>
                  </a:ext>
                </a:extLst>
              </a:tr>
              <a:tr h="2286000">
                <a:tc>
                  <a:txBody>
                    <a:bodyPr/>
                    <a:lstStyle/>
                    <a:p>
                      <a:pPr marL="270510" indent="-270510">
                        <a:lnSpc>
                          <a:spcPts val="1300"/>
                        </a:lnSpc>
                        <a:spcAft>
                          <a:spcPts val="0"/>
                        </a:spcAft>
                        <a:tabLst>
                          <a:tab pos="180340" algn="r"/>
                          <a:tab pos="269875" algn="l"/>
                          <a:tab pos="450215" algn="l"/>
                          <a:tab pos="540385" algn="l"/>
                          <a:tab pos="449580" algn="l"/>
                        </a:tabLst>
                      </a:pPr>
                      <a:r>
                        <a:rPr lang="nl-NL" sz="1000">
                          <a:effectLst/>
                        </a:rPr>
                        <a:t>6.	In verband met het onderzoek naar de verkrachting van en moord op de 17-jarige Laura K. vraagt de politie alle mannelijke inwoners van Prinsenbeek om DNA af te staan.</a:t>
                      </a:r>
                      <a:endParaRPr lang="nl-NL" sz="10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a:effectLst/>
                        </a:rPr>
                        <a:t>artikel 1 en 11</a:t>
                      </a:r>
                      <a:endParaRPr lang="nl-NL" sz="100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dirty="0">
                          <a:effectLst/>
                        </a:rPr>
                        <a:t>Eigen uitwerking leerling.</a:t>
                      </a:r>
                    </a:p>
                    <a:p>
                      <a:pPr>
                        <a:lnSpc>
                          <a:spcPts val="1300"/>
                        </a:lnSpc>
                        <a:spcAft>
                          <a:spcPts val="0"/>
                        </a:spcAft>
                        <a:tabLst>
                          <a:tab pos="90170" algn="l"/>
                          <a:tab pos="180340" algn="l"/>
                          <a:tab pos="269875" algn="l"/>
                          <a:tab pos="450215" algn="l"/>
                          <a:tab pos="540385" algn="l"/>
                          <a:tab pos="269875" algn="l"/>
                          <a:tab pos="450215" algn="l"/>
                          <a:tab pos="540385" algn="l"/>
                        </a:tabLst>
                      </a:pPr>
                      <a:r>
                        <a:rPr lang="nl-NL" sz="1000" dirty="0">
                          <a:effectLst/>
                        </a:rPr>
                        <a:t>Als iedere Nederlander wettelijk verplicht wordt DNA af te staan, ligt de zaak anders. Ook als iemand verdachte is, is hij verplicht mee te werken. Dat is hier niet het geval.</a:t>
                      </a:r>
                      <a:endParaRPr lang="nl-NL" sz="1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xmlns="" val="1447808780"/>
                  </a:ext>
                </a:extLst>
              </a:tr>
            </a:tbl>
          </a:graphicData>
        </a:graphic>
      </p:graphicFrame>
    </p:spTree>
    <p:extLst>
      <p:ext uri="{BB962C8B-B14F-4D97-AF65-F5344CB8AC3E}">
        <p14:creationId xmlns:p14="http://schemas.microsoft.com/office/powerpoint/2010/main" val="1352014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legaliteitsbeginsel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Het legaliteitsbeginsel houdt in dat </a:t>
            </a:r>
          </a:p>
          <a:p>
            <a:pPr marL="0" indent="0">
              <a:buNone/>
            </a:pPr>
            <a:endParaRPr lang="nl-NL" dirty="0"/>
          </a:p>
          <a:p>
            <a:pPr marL="0" indent="0">
              <a:buNone/>
            </a:pPr>
            <a:r>
              <a:rPr lang="nl-NL" dirty="0" smtClean="0"/>
              <a:t>“de overheid alleen beperkingen aan de vrijheid van burgers op mag leggen als die beperkingen in wetten zijn vastgelegd”. </a:t>
            </a:r>
          </a:p>
          <a:p>
            <a:pPr marL="0" indent="0">
              <a:buNone/>
            </a:pPr>
            <a:endParaRPr lang="nl-NL" dirty="0"/>
          </a:p>
          <a:p>
            <a:pPr marL="0" indent="0">
              <a:buNone/>
            </a:pPr>
            <a:r>
              <a:rPr lang="nl-NL" dirty="0" smtClean="0"/>
              <a:t>Het legaliteitsbeginsel zien we onder andere terug in het Wetboek van Strafrecht. </a:t>
            </a:r>
            <a:endParaRPr lang="nl-NL" dirty="0"/>
          </a:p>
        </p:txBody>
      </p:sp>
    </p:spTree>
    <p:extLst>
      <p:ext uri="{BB962C8B-B14F-4D97-AF65-F5344CB8AC3E}">
        <p14:creationId xmlns:p14="http://schemas.microsoft.com/office/powerpoint/2010/main" val="3060407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56755"/>
            <a:ext cx="10515600" cy="888274"/>
          </a:xfrm>
        </p:spPr>
        <p:txBody>
          <a:bodyPr/>
          <a:lstStyle/>
          <a:p>
            <a:r>
              <a:rPr lang="nl-NL" dirty="0" smtClean="0"/>
              <a:t>Legaliteitsbeginsel en Wetboek van Strafrecht</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smtClean="0"/>
              <a:t>Legaliteitsbeginsel in het Wetboek van Strafrecht:</a:t>
            </a:r>
          </a:p>
          <a:p>
            <a:pPr marL="0" indent="0">
              <a:buNone/>
            </a:pPr>
            <a:endParaRPr lang="nl-NL" dirty="0"/>
          </a:p>
          <a:p>
            <a:pPr marL="0" indent="0">
              <a:buNone/>
            </a:pPr>
            <a:r>
              <a:rPr lang="nl-NL" dirty="0" smtClean="0"/>
              <a:t>Strafbaarheid: </a:t>
            </a:r>
          </a:p>
          <a:p>
            <a:pPr marL="0" indent="0">
              <a:buNone/>
            </a:pPr>
            <a:r>
              <a:rPr lang="nl-NL" dirty="0" smtClean="0"/>
              <a:t>Iets is alleen strafbaar als het in de wet staat.  </a:t>
            </a:r>
          </a:p>
          <a:p>
            <a:pPr marL="0" indent="0">
              <a:buNone/>
            </a:pPr>
            <a:endParaRPr lang="nl-NL" dirty="0"/>
          </a:p>
          <a:p>
            <a:pPr marL="0" indent="0">
              <a:buNone/>
            </a:pPr>
            <a:r>
              <a:rPr lang="nl-NL" dirty="0" smtClean="0"/>
              <a:t>De strafmaat: </a:t>
            </a:r>
          </a:p>
          <a:p>
            <a:pPr marL="0" indent="0">
              <a:buNone/>
            </a:pPr>
            <a:r>
              <a:rPr lang="nl-NL" dirty="0" smtClean="0"/>
              <a:t>we kennen in het Wetboek van Strafrecht alleen maximumstraffen. </a:t>
            </a:r>
          </a:p>
          <a:p>
            <a:pPr marL="0" indent="0">
              <a:buNone/>
            </a:pPr>
            <a:r>
              <a:rPr lang="nl-NL" dirty="0" smtClean="0"/>
              <a:t>Hogere straffen mogen niet worden opgelegd. </a:t>
            </a:r>
          </a:p>
          <a:p>
            <a:pPr marL="0" indent="0">
              <a:buNone/>
            </a:pPr>
            <a:endParaRPr lang="nl-NL" dirty="0"/>
          </a:p>
          <a:p>
            <a:pPr marL="0" indent="0">
              <a:buNone/>
            </a:pPr>
            <a:r>
              <a:rPr lang="nl-NL" dirty="0" smtClean="0"/>
              <a:t>Ne bis in idem- regel:</a:t>
            </a:r>
          </a:p>
          <a:p>
            <a:pPr marL="0" indent="0">
              <a:buNone/>
            </a:pPr>
            <a:r>
              <a:rPr lang="nl-NL" dirty="0" smtClean="0"/>
              <a:t>Na een onherroepelijke uitspraak kun je niet voor een tweede keer voor hetzelfde feit vervolgd worden. </a:t>
            </a:r>
          </a:p>
          <a:p>
            <a:pPr marL="0" indent="0">
              <a:buNone/>
            </a:pPr>
            <a:r>
              <a:rPr lang="nl-NL" dirty="0" smtClean="0"/>
              <a:t>Met name voor strafrecht en belastingrecht. </a:t>
            </a:r>
          </a:p>
          <a:p>
            <a:pPr marL="0" indent="0">
              <a:buNone/>
            </a:pPr>
            <a:r>
              <a:rPr lang="nl-NL" dirty="0" smtClean="0"/>
              <a:t>Anders zou gelden: eens een verdachte, altijd een verdachte. </a:t>
            </a:r>
          </a:p>
          <a:p>
            <a:pPr marL="0" indent="0">
              <a:buNone/>
            </a:pPr>
            <a:endParaRPr lang="nl-NL" dirty="0" smtClean="0"/>
          </a:p>
          <a:p>
            <a:pPr marL="0" indent="0">
              <a:buNone/>
            </a:pPr>
            <a:r>
              <a:rPr lang="nl-NL" dirty="0" smtClean="0"/>
              <a:t>Echter: </a:t>
            </a:r>
            <a:r>
              <a:rPr lang="nl-NL" dirty="0" smtClean="0">
                <a:hlinkClick r:id="rId2"/>
              </a:rPr>
              <a:t>http://www.vanveen.com/wp-content/uploads/2014/02/Nebisinidem.pdf</a:t>
            </a:r>
            <a:r>
              <a:rPr lang="nl-NL" dirty="0" smtClean="0"/>
              <a:t> </a:t>
            </a:r>
          </a:p>
          <a:p>
            <a:pPr marL="0" indent="0">
              <a:buNone/>
            </a:pPr>
            <a:r>
              <a:rPr lang="nl-NL" dirty="0" smtClean="0"/>
              <a:t>Herziening van een strafzaak is mogelijk bij levensdelicten. </a:t>
            </a:r>
            <a:endParaRPr lang="nl-NL" dirty="0"/>
          </a:p>
        </p:txBody>
      </p:sp>
    </p:spTree>
    <p:extLst>
      <p:ext uri="{BB962C8B-B14F-4D97-AF65-F5344CB8AC3E}">
        <p14:creationId xmlns:p14="http://schemas.microsoft.com/office/powerpoint/2010/main" val="404233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Basiswaarden van de Nederlandse rechtsstaat</a:t>
            </a:r>
            <a:endParaRPr lang="nl-NL" dirty="0"/>
          </a:p>
        </p:txBody>
      </p:sp>
      <p:sp>
        <p:nvSpPr>
          <p:cNvPr id="3" name="Tijdelijke aanduiding voor inhoud 2"/>
          <p:cNvSpPr>
            <a:spLocks noGrp="1"/>
          </p:cNvSpPr>
          <p:nvPr>
            <p:ph idx="1"/>
          </p:nvPr>
        </p:nvSpPr>
        <p:spPr/>
        <p:txBody>
          <a:bodyPr/>
          <a:lstStyle/>
          <a:p>
            <a:pPr marL="0" indent="0">
              <a:buNone/>
            </a:pPr>
            <a:r>
              <a:rPr lang="nl-NL" dirty="0" smtClean="0"/>
              <a:t>Doel van de Nederlandse rechtsstaat (ook wel kernwaarden genoemd):</a:t>
            </a:r>
          </a:p>
          <a:p>
            <a:pPr marL="0" indent="0">
              <a:buNone/>
            </a:pPr>
            <a:endParaRPr lang="nl-NL" dirty="0"/>
          </a:p>
          <a:p>
            <a:pPr>
              <a:buFontTx/>
              <a:buChar char="-"/>
            </a:pPr>
            <a:r>
              <a:rPr lang="nl-NL" dirty="0" smtClean="0"/>
              <a:t>Veiligheid</a:t>
            </a:r>
          </a:p>
          <a:p>
            <a:pPr>
              <a:buFontTx/>
              <a:buChar char="-"/>
            </a:pPr>
            <a:r>
              <a:rPr lang="nl-NL" dirty="0" smtClean="0"/>
              <a:t>Gelijkheid</a:t>
            </a:r>
          </a:p>
          <a:p>
            <a:pPr>
              <a:buFontTx/>
              <a:buChar char="-"/>
            </a:pPr>
            <a:r>
              <a:rPr lang="nl-NL" dirty="0" smtClean="0"/>
              <a:t>Vrijheid</a:t>
            </a:r>
          </a:p>
          <a:p>
            <a:pPr>
              <a:buFontTx/>
              <a:buChar char="-"/>
            </a:pPr>
            <a:endParaRPr lang="nl-NL" dirty="0"/>
          </a:p>
        </p:txBody>
      </p:sp>
    </p:spTree>
    <p:extLst>
      <p:ext uri="{BB962C8B-B14F-4D97-AF65-F5344CB8AC3E}">
        <p14:creationId xmlns:p14="http://schemas.microsoft.com/office/powerpoint/2010/main" val="3049478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van de Nederlandse rechtsstaat uitgewerkt in de grondbeginselen</a:t>
            </a:r>
            <a:endParaRPr lang="nl-NL" dirty="0"/>
          </a:p>
        </p:txBody>
      </p:sp>
      <p:sp>
        <p:nvSpPr>
          <p:cNvPr id="3" name="Tijdelijke aanduiding voor inhoud 2"/>
          <p:cNvSpPr>
            <a:spLocks noGrp="1"/>
          </p:cNvSpPr>
          <p:nvPr>
            <p:ph idx="1"/>
          </p:nvPr>
        </p:nvSpPr>
        <p:spPr/>
        <p:txBody>
          <a:bodyPr/>
          <a:lstStyle/>
          <a:p>
            <a:pPr marL="0" indent="0">
              <a:buNone/>
            </a:pPr>
            <a:r>
              <a:rPr lang="nl-NL" dirty="0"/>
              <a:t>G</a:t>
            </a:r>
            <a:r>
              <a:rPr lang="nl-NL" dirty="0" smtClean="0"/>
              <a:t>rondbeginselen van de Nederlandse rechtsstaat:</a:t>
            </a:r>
          </a:p>
          <a:p>
            <a:pPr marL="0" indent="0">
              <a:buNone/>
            </a:pPr>
            <a:endParaRPr lang="nl-NL" dirty="0"/>
          </a:p>
          <a:p>
            <a:pPr marL="0" indent="0">
              <a:buNone/>
            </a:pPr>
            <a:r>
              <a:rPr lang="nl-NL" dirty="0" smtClean="0"/>
              <a:t>+ Er is sprake van een verdeling van macht (trias politica)</a:t>
            </a:r>
          </a:p>
          <a:p>
            <a:pPr marL="0" indent="0">
              <a:buNone/>
            </a:pPr>
            <a:r>
              <a:rPr lang="nl-NL" dirty="0" smtClean="0"/>
              <a:t>+ De grondrechten zijn vastgelegd in de grondwet</a:t>
            </a:r>
          </a:p>
          <a:p>
            <a:pPr marL="0" indent="0">
              <a:buNone/>
            </a:pPr>
            <a:r>
              <a:rPr lang="nl-NL" dirty="0" smtClean="0"/>
              <a:t>+ </a:t>
            </a:r>
            <a:r>
              <a:rPr lang="nl-NL" dirty="0"/>
              <a:t>H</a:t>
            </a:r>
            <a:r>
              <a:rPr lang="nl-NL" dirty="0" smtClean="0"/>
              <a:t>et legaliteitsbeginsel</a:t>
            </a:r>
            <a:endParaRPr lang="nl-NL" dirty="0"/>
          </a:p>
        </p:txBody>
      </p:sp>
    </p:spTree>
    <p:extLst>
      <p:ext uri="{BB962C8B-B14F-4D97-AF65-F5344CB8AC3E}">
        <p14:creationId xmlns:p14="http://schemas.microsoft.com/office/powerpoint/2010/main" val="387509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Machtenscheiding/ Trias politica</a:t>
            </a:r>
            <a:endParaRPr lang="nl-NL" dirty="0"/>
          </a:p>
        </p:txBody>
      </p:sp>
      <p:sp>
        <p:nvSpPr>
          <p:cNvPr id="3" name="Tijdelijke aanduiding voor inhoud 2"/>
          <p:cNvSpPr>
            <a:spLocks noGrp="1"/>
          </p:cNvSpPr>
          <p:nvPr>
            <p:ph idx="1"/>
          </p:nvPr>
        </p:nvSpPr>
        <p:spPr/>
        <p:txBody>
          <a:bodyPr/>
          <a:lstStyle/>
          <a:p>
            <a:pPr marL="0" indent="0">
              <a:buNone/>
            </a:pPr>
            <a:r>
              <a:rPr lang="nl-NL" dirty="0" smtClean="0"/>
              <a:t>De trias politica van </a:t>
            </a:r>
            <a:r>
              <a:rPr lang="nl-NL" dirty="0" err="1" smtClean="0"/>
              <a:t>Montesquieu</a:t>
            </a:r>
            <a:r>
              <a:rPr lang="nl-NL" dirty="0" smtClean="0"/>
              <a:t> bestaat uit:</a:t>
            </a:r>
          </a:p>
          <a:p>
            <a:pPr marL="0" indent="0">
              <a:buNone/>
            </a:pPr>
            <a:endParaRPr lang="nl-NL" dirty="0"/>
          </a:p>
          <a:p>
            <a:r>
              <a:rPr lang="nl-NL" dirty="0" smtClean="0"/>
              <a:t>Wetgevende macht: 			parlement</a:t>
            </a:r>
          </a:p>
          <a:p>
            <a:r>
              <a:rPr lang="nl-NL" dirty="0" smtClean="0"/>
              <a:t>Uitvoerende macht: 			regering</a:t>
            </a:r>
          </a:p>
          <a:p>
            <a:r>
              <a:rPr lang="nl-NL" dirty="0" smtClean="0"/>
              <a:t>Onafhankelijke rechterlijke macht: 	rechters </a:t>
            </a:r>
          </a:p>
          <a:p>
            <a:endParaRPr lang="nl-NL" dirty="0"/>
          </a:p>
          <a:p>
            <a:pPr marL="0" indent="0">
              <a:buNone/>
            </a:pPr>
            <a:r>
              <a:rPr lang="nl-NL" dirty="0" smtClean="0"/>
              <a:t>Dit is het ideaal van de trias politica om te zorgen voor een machtsevenwicht en te voorkomen dat de balans doorslaat naar een van de drie machten.</a:t>
            </a:r>
            <a:endParaRPr lang="nl-NL" dirty="0"/>
          </a:p>
        </p:txBody>
      </p:sp>
    </p:spTree>
    <p:extLst>
      <p:ext uri="{BB962C8B-B14F-4D97-AF65-F5344CB8AC3E}">
        <p14:creationId xmlns:p14="http://schemas.microsoft.com/office/powerpoint/2010/main" val="1019801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Trias politica in de Nederlandse democratische rechtsstaat</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De trias politica in de Nederlandse democratische rechtsstaat</a:t>
            </a:r>
          </a:p>
          <a:p>
            <a:pPr marL="0" indent="0">
              <a:buNone/>
            </a:pPr>
            <a:endParaRPr lang="nl-NL" dirty="0" smtClean="0"/>
          </a:p>
          <a:p>
            <a:r>
              <a:rPr lang="nl-NL" dirty="0" smtClean="0"/>
              <a:t>Wetgevende macht: 			parlement + regering</a:t>
            </a:r>
          </a:p>
          <a:p>
            <a:r>
              <a:rPr lang="nl-NL" dirty="0" smtClean="0"/>
              <a:t>Uitvoerende macht: 			regering</a:t>
            </a:r>
          </a:p>
          <a:p>
            <a:r>
              <a:rPr lang="nl-NL" dirty="0" smtClean="0"/>
              <a:t>Onafhankelijke rechterlijke macht: 	rechters </a:t>
            </a:r>
          </a:p>
          <a:p>
            <a:pPr marL="0" indent="0">
              <a:buNone/>
            </a:pPr>
            <a:endParaRPr lang="nl-NL" dirty="0" smtClean="0"/>
          </a:p>
          <a:p>
            <a:pPr marL="0" indent="0">
              <a:buNone/>
            </a:pPr>
            <a:r>
              <a:rPr lang="nl-NL" dirty="0" smtClean="0"/>
              <a:t>Conclusie:</a:t>
            </a:r>
          </a:p>
          <a:p>
            <a:pPr marL="0" indent="0">
              <a:buNone/>
            </a:pPr>
            <a:r>
              <a:rPr lang="nl-NL" dirty="0" smtClean="0"/>
              <a:t>Regering heeft naast uitvoerende ook wetgevende macht waardoor de machtsbalans iets doorslaat naar de kant van de regering.</a:t>
            </a:r>
          </a:p>
          <a:p>
            <a:pPr marL="0" indent="0">
              <a:buNone/>
            </a:pPr>
            <a:r>
              <a:rPr lang="nl-NL" dirty="0" smtClean="0"/>
              <a:t>Echter: het parlement stemt uiteindelijk over wetsvoorstellen en wetswijzigingen. </a:t>
            </a:r>
            <a:endParaRPr lang="nl-NL" dirty="0"/>
          </a:p>
        </p:txBody>
      </p:sp>
    </p:spTree>
    <p:extLst>
      <p:ext uri="{BB962C8B-B14F-4D97-AF65-F5344CB8AC3E}">
        <p14:creationId xmlns:p14="http://schemas.microsoft.com/office/powerpoint/2010/main" val="3307464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Grondrechten en grondwet</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In een democratische rechtsstaat hebben burgers naast plichten ook rechten:</a:t>
            </a:r>
          </a:p>
          <a:p>
            <a:pPr marL="0" indent="0">
              <a:buNone/>
            </a:pPr>
            <a:endParaRPr lang="nl-NL" dirty="0"/>
          </a:p>
          <a:p>
            <a:pPr>
              <a:buFontTx/>
              <a:buChar char="-"/>
            </a:pPr>
            <a:r>
              <a:rPr lang="nl-NL" dirty="0" smtClean="0"/>
              <a:t>Klassieke grondrechten</a:t>
            </a:r>
          </a:p>
          <a:p>
            <a:pPr marL="0" indent="0">
              <a:buNone/>
            </a:pPr>
            <a:r>
              <a:rPr lang="nl-NL" dirty="0"/>
              <a:t> </a:t>
            </a:r>
            <a:r>
              <a:rPr lang="nl-NL" dirty="0" smtClean="0"/>
              <a:t>   Geven vrijheid en verantwoordelijkheid aan burgers.</a:t>
            </a:r>
          </a:p>
          <a:p>
            <a:pPr marL="0" indent="0">
              <a:buNone/>
            </a:pPr>
            <a:r>
              <a:rPr lang="nl-NL" dirty="0"/>
              <a:t> </a:t>
            </a:r>
            <a:r>
              <a:rPr lang="nl-NL" dirty="0" smtClean="0"/>
              <a:t>   De overheid moet een stap terug doen.</a:t>
            </a:r>
          </a:p>
          <a:p>
            <a:pPr marL="0" indent="0">
              <a:buNone/>
            </a:pPr>
            <a:r>
              <a:rPr lang="nl-NL" dirty="0"/>
              <a:t> </a:t>
            </a:r>
            <a:r>
              <a:rPr lang="nl-NL" dirty="0" smtClean="0"/>
              <a:t>   Indien geschonden dan is een stap naar de rechter mogelijk.</a:t>
            </a:r>
          </a:p>
          <a:p>
            <a:pPr marL="0" indent="0">
              <a:buNone/>
            </a:pPr>
            <a:endParaRPr lang="nl-NL" dirty="0" smtClean="0"/>
          </a:p>
          <a:p>
            <a:pPr>
              <a:buFontTx/>
              <a:buChar char="-"/>
            </a:pPr>
            <a:r>
              <a:rPr lang="nl-NL" dirty="0" smtClean="0"/>
              <a:t>Sociale grondrechten</a:t>
            </a:r>
          </a:p>
          <a:p>
            <a:pPr marL="0" indent="0">
              <a:buNone/>
            </a:pPr>
            <a:r>
              <a:rPr lang="nl-NL" dirty="0" smtClean="0"/>
              <a:t>   Zijn voorwerp van zorg der overheid, maar kunnen niet </a:t>
            </a:r>
            <a:br>
              <a:rPr lang="nl-NL" dirty="0" smtClean="0"/>
            </a:br>
            <a:r>
              <a:rPr lang="nl-NL" dirty="0" smtClean="0"/>
              <a:t>   individueel worden afgedwongen. </a:t>
            </a:r>
            <a:endParaRPr lang="nl-NL" dirty="0"/>
          </a:p>
          <a:p>
            <a:pPr marL="0" indent="0">
              <a:buNone/>
            </a:pPr>
            <a:endParaRPr lang="nl-NL" dirty="0" smtClean="0"/>
          </a:p>
        </p:txBody>
      </p:sp>
    </p:spTree>
    <p:extLst>
      <p:ext uri="{BB962C8B-B14F-4D97-AF65-F5344CB8AC3E}">
        <p14:creationId xmlns:p14="http://schemas.microsoft.com/office/powerpoint/2010/main" val="2250709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274639"/>
            <a:ext cx="8229600" cy="561975"/>
          </a:xfrm>
        </p:spPr>
        <p:txBody>
          <a:bodyPr>
            <a:normAutofit fontScale="90000"/>
          </a:bodyPr>
          <a:lstStyle/>
          <a:p>
            <a:pPr eaLnBrk="1" hangingPunct="1"/>
            <a:r>
              <a:rPr lang="nl-NL" altLang="nl-NL" sz="4000"/>
              <a:t>Klassieke grondrechten</a:t>
            </a:r>
          </a:p>
        </p:txBody>
      </p:sp>
      <p:sp>
        <p:nvSpPr>
          <p:cNvPr id="12291" name="Rectangle 3"/>
          <p:cNvSpPr>
            <a:spLocks noGrp="1" noChangeArrowheads="1"/>
          </p:cNvSpPr>
          <p:nvPr>
            <p:ph type="body" idx="1"/>
          </p:nvPr>
        </p:nvSpPr>
        <p:spPr>
          <a:xfrm>
            <a:off x="1981200" y="981075"/>
            <a:ext cx="8229600" cy="5543550"/>
          </a:xfrm>
        </p:spPr>
        <p:txBody>
          <a:bodyPr>
            <a:normAutofit fontScale="92500" lnSpcReduction="20000"/>
          </a:bodyPr>
          <a:lstStyle/>
          <a:p>
            <a:pPr eaLnBrk="1" hangingPunct="1"/>
            <a:r>
              <a:rPr lang="nl-NL" altLang="nl-NL" sz="1400"/>
              <a:t>“Allen die zich in nederland bevinden, worden in gelijke gevallen gelijk behandeld. Discriminatie wegens godsdienst levensovertuiging, politieke gezindheid, ras, geslacht of op welke grond dan ook, is niet toegestaan.” (Art. 1 Grondwet)</a:t>
            </a:r>
          </a:p>
          <a:p>
            <a:pPr eaLnBrk="1" hangingPunct="1"/>
            <a:endParaRPr lang="nl-NL" altLang="nl-NL" sz="1400"/>
          </a:p>
          <a:p>
            <a:pPr eaLnBrk="1" hangingPunct="1"/>
            <a:r>
              <a:rPr lang="nl-NL" altLang="nl-NL" sz="1400"/>
              <a:t>Kiesrecht. (Art. 4 Grondwet) </a:t>
            </a:r>
          </a:p>
          <a:p>
            <a:pPr eaLnBrk="1" hangingPunct="1"/>
            <a:endParaRPr lang="nl-NL" altLang="nl-NL" sz="1400"/>
          </a:p>
          <a:p>
            <a:pPr eaLnBrk="1" hangingPunct="1"/>
            <a:r>
              <a:rPr lang="nl-NL" altLang="nl-NL" sz="1400"/>
              <a:t>Vijheid van godsdienst of levensovertuiging. (Art. 6 Grondwet)</a:t>
            </a:r>
          </a:p>
          <a:p>
            <a:pPr eaLnBrk="1" hangingPunct="1"/>
            <a:endParaRPr lang="nl-NL" altLang="nl-NL" sz="1400"/>
          </a:p>
          <a:p>
            <a:pPr eaLnBrk="1" hangingPunct="1"/>
            <a:r>
              <a:rPr lang="nl-NL" altLang="nl-NL" sz="1400"/>
              <a:t>Vijheid van drukpers, radio, tv en film. (Art 7 Grondwet)/ </a:t>
            </a:r>
          </a:p>
          <a:p>
            <a:pPr eaLnBrk="1" hangingPunct="1">
              <a:buFontTx/>
              <a:buNone/>
            </a:pPr>
            <a:r>
              <a:rPr lang="nl-NL" altLang="nl-NL" sz="1400"/>
              <a:t>       Vrijheid van meningsuiting. (Art. 7 Grondwet)</a:t>
            </a:r>
          </a:p>
          <a:p>
            <a:pPr eaLnBrk="1" hangingPunct="1"/>
            <a:endParaRPr lang="nl-NL" altLang="nl-NL" sz="1400"/>
          </a:p>
          <a:p>
            <a:pPr eaLnBrk="1" hangingPunct="1"/>
            <a:r>
              <a:rPr lang="nl-NL" altLang="nl-NL" sz="1400"/>
              <a:t>Het recht tot vereniging (Art 8 Grondwet en recht tot vergadering en betoging </a:t>
            </a:r>
          </a:p>
          <a:p>
            <a:pPr eaLnBrk="1" hangingPunct="1">
              <a:buFontTx/>
              <a:buNone/>
            </a:pPr>
            <a:r>
              <a:rPr lang="nl-NL" altLang="nl-NL" sz="1400"/>
              <a:t>      (Art. 9 Grondwet)</a:t>
            </a:r>
          </a:p>
          <a:p>
            <a:pPr eaLnBrk="1" hangingPunct="1"/>
            <a:endParaRPr lang="nl-NL" altLang="nl-NL" sz="1400"/>
          </a:p>
          <a:p>
            <a:pPr eaLnBrk="1" hangingPunct="1"/>
            <a:r>
              <a:rPr lang="nl-NL" altLang="nl-NL" sz="1400"/>
              <a:t>Recht tot eerbiediging van de persoonlijke levenssfeer (Art 10 Grondwet)</a:t>
            </a:r>
          </a:p>
          <a:p>
            <a:pPr eaLnBrk="1" hangingPunct="1">
              <a:buFontTx/>
              <a:buNone/>
            </a:pPr>
            <a:endParaRPr lang="nl-NL" altLang="nl-NL" sz="1400"/>
          </a:p>
          <a:p>
            <a:pPr eaLnBrk="1" hangingPunct="1"/>
            <a:r>
              <a:rPr lang="nl-NL" altLang="nl-NL" sz="1400"/>
              <a:t>Recht op onaantastbaarheid van het lichaam. (Art. 11 Grondwet). </a:t>
            </a:r>
          </a:p>
          <a:p>
            <a:pPr eaLnBrk="1" hangingPunct="1"/>
            <a:endParaRPr lang="nl-NL" altLang="nl-NL" sz="1400"/>
          </a:p>
          <a:p>
            <a:pPr eaLnBrk="1" hangingPunct="1"/>
            <a:r>
              <a:rPr lang="nl-NL" altLang="nl-NL" sz="1400"/>
              <a:t>Recht op een eerlijk (straf) proces. (Art. 14, 15, 16, 17 18 Grondwet)</a:t>
            </a:r>
          </a:p>
          <a:p>
            <a:pPr eaLnBrk="1" hangingPunct="1"/>
            <a:endParaRPr lang="nl-NL" altLang="nl-NL" sz="1400"/>
          </a:p>
          <a:p>
            <a:pPr eaLnBrk="1" hangingPunct="1"/>
            <a:r>
              <a:rPr lang="nl-NL" altLang="nl-NL" sz="1400"/>
              <a:t>Vrijheid van onderwijs (Art 23 Grondwet) </a:t>
            </a:r>
          </a:p>
          <a:p>
            <a:pPr eaLnBrk="1" hangingPunct="1"/>
            <a:endParaRPr lang="nl-NL" altLang="nl-NL" sz="1400"/>
          </a:p>
        </p:txBody>
      </p:sp>
    </p:spTree>
    <p:extLst>
      <p:ext uri="{BB962C8B-B14F-4D97-AF65-F5344CB8AC3E}">
        <p14:creationId xmlns:p14="http://schemas.microsoft.com/office/powerpoint/2010/main" val="916190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nl-NL" altLang="nl-NL" smtClean="0"/>
              <a:t>Sociale grondrechten</a:t>
            </a:r>
          </a:p>
        </p:txBody>
      </p:sp>
      <p:sp>
        <p:nvSpPr>
          <p:cNvPr id="13315" name="Rectangle 3"/>
          <p:cNvSpPr>
            <a:spLocks noGrp="1" noChangeArrowheads="1"/>
          </p:cNvSpPr>
          <p:nvPr>
            <p:ph type="body" idx="1"/>
          </p:nvPr>
        </p:nvSpPr>
        <p:spPr/>
        <p:txBody>
          <a:bodyPr/>
          <a:lstStyle/>
          <a:p>
            <a:pPr eaLnBrk="1" hangingPunct="1"/>
            <a:r>
              <a:rPr lang="nl-NL" altLang="nl-NL" sz="1600"/>
              <a:t>Bevordering van werkgelegenheid (Art </a:t>
            </a:r>
            <a:r>
              <a:rPr lang="nl-NL" altLang="nl-NL" sz="1600" smtClean="0"/>
              <a:t>19 </a:t>
            </a:r>
            <a:r>
              <a:rPr lang="nl-NL" altLang="nl-NL" sz="1600"/>
              <a:t>Grondwet)</a:t>
            </a:r>
          </a:p>
          <a:p>
            <a:pPr eaLnBrk="1" hangingPunct="1"/>
            <a:endParaRPr lang="nl-NL" altLang="nl-NL" sz="1600"/>
          </a:p>
          <a:p>
            <a:pPr eaLnBrk="1" hangingPunct="1"/>
            <a:r>
              <a:rPr lang="nl-NL" altLang="nl-NL" sz="1600"/>
              <a:t>Recht op spreiding van welvaart ; o.a. aanspraken  op sociale zekerheid </a:t>
            </a:r>
          </a:p>
          <a:p>
            <a:pPr eaLnBrk="1" hangingPunct="1">
              <a:buFontTx/>
              <a:buNone/>
            </a:pPr>
            <a:r>
              <a:rPr lang="nl-NL" altLang="nl-NL" sz="1600"/>
              <a:t>      (Art 20 Grondwet)</a:t>
            </a:r>
          </a:p>
          <a:p>
            <a:pPr eaLnBrk="1" hangingPunct="1">
              <a:buFontTx/>
              <a:buNone/>
            </a:pPr>
            <a:endParaRPr lang="nl-NL" altLang="nl-NL" sz="1600"/>
          </a:p>
          <a:p>
            <a:pPr eaLnBrk="1" hangingPunct="1"/>
            <a:r>
              <a:rPr lang="nl-NL" altLang="nl-NL" sz="1600"/>
              <a:t>Zorg voor bewoonbaarheid van het land en de bescherming en verbetering van het leefmilieu (Art. 21 grondwet)</a:t>
            </a:r>
          </a:p>
          <a:p>
            <a:pPr eaLnBrk="1" hangingPunct="1"/>
            <a:endParaRPr lang="nl-NL" altLang="nl-NL" sz="1600"/>
          </a:p>
          <a:p>
            <a:pPr eaLnBrk="1" hangingPunct="1"/>
            <a:r>
              <a:rPr lang="nl-NL" altLang="nl-NL" sz="1600"/>
              <a:t>Overheidsmaatregelen ter bevordering van de volksgezondheid (Art 22 Grondwet)</a:t>
            </a:r>
          </a:p>
          <a:p>
            <a:pPr eaLnBrk="1" hangingPunct="1"/>
            <a:endParaRPr lang="nl-NL" altLang="nl-NL" sz="1600"/>
          </a:p>
          <a:p>
            <a:pPr eaLnBrk="1" hangingPunct="1"/>
            <a:endParaRPr lang="nl-NL" altLang="nl-NL" sz="1600"/>
          </a:p>
          <a:p>
            <a:pPr eaLnBrk="1" hangingPunct="1"/>
            <a:endParaRPr lang="nl-NL" altLang="nl-NL" sz="1600"/>
          </a:p>
          <a:p>
            <a:pPr eaLnBrk="1" hangingPunct="1"/>
            <a:endParaRPr lang="nl-NL" altLang="nl-NL" sz="1600"/>
          </a:p>
          <a:p>
            <a:pPr eaLnBrk="1" hangingPunct="1">
              <a:buFontTx/>
              <a:buNone/>
            </a:pPr>
            <a:endParaRPr lang="nl-NL" altLang="nl-NL" sz="1600"/>
          </a:p>
          <a:p>
            <a:pPr eaLnBrk="1" hangingPunct="1">
              <a:buFontTx/>
              <a:buNone/>
            </a:pPr>
            <a:endParaRPr lang="nl-NL" altLang="nl-NL" sz="1600"/>
          </a:p>
          <a:p>
            <a:pPr eaLnBrk="1" hangingPunct="1">
              <a:buFontTx/>
              <a:buNone/>
            </a:pPr>
            <a:endParaRPr lang="nl-NL" altLang="nl-NL" sz="1600"/>
          </a:p>
        </p:txBody>
      </p:sp>
    </p:spTree>
    <p:extLst>
      <p:ext uri="{BB962C8B-B14F-4D97-AF65-F5344CB8AC3E}">
        <p14:creationId xmlns:p14="http://schemas.microsoft.com/office/powerpoint/2010/main" val="2647396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nl-NL" altLang="nl-NL" sz="4000"/>
              <a:t>Klassieke en Sociale grondrechten en de rol van de overheid</a:t>
            </a:r>
          </a:p>
        </p:txBody>
      </p:sp>
      <p:sp>
        <p:nvSpPr>
          <p:cNvPr id="14339" name="Rectangle 3"/>
          <p:cNvSpPr>
            <a:spLocks noGrp="1" noChangeArrowheads="1"/>
          </p:cNvSpPr>
          <p:nvPr>
            <p:ph type="body" idx="1"/>
          </p:nvPr>
        </p:nvSpPr>
        <p:spPr/>
        <p:txBody>
          <a:bodyPr/>
          <a:lstStyle/>
          <a:p>
            <a:pPr eaLnBrk="1" hangingPunct="1">
              <a:buFontTx/>
              <a:buNone/>
            </a:pPr>
            <a:endParaRPr lang="nl-NL" altLang="nl-NL" dirty="0" smtClean="0"/>
          </a:p>
          <a:p>
            <a:pPr eaLnBrk="1" hangingPunct="1">
              <a:buFontTx/>
              <a:buNone/>
            </a:pPr>
            <a:endParaRPr lang="nl-NL" altLang="nl-NL" dirty="0"/>
          </a:p>
          <a:p>
            <a:pPr eaLnBrk="1" hangingPunct="1">
              <a:buFontTx/>
              <a:buNone/>
            </a:pPr>
            <a:r>
              <a:rPr lang="nl-NL" altLang="nl-NL" dirty="0" smtClean="0"/>
              <a:t>“  </a:t>
            </a:r>
            <a:r>
              <a:rPr lang="nl-NL" altLang="nl-NL" sz="2400" i="1" dirty="0"/>
              <a:t>Het verschil tussen klassieke en sociale grondrechten zit in de mate waarin de overheid </a:t>
            </a:r>
            <a:r>
              <a:rPr lang="nl-NL" altLang="nl-NL" sz="2400" i="1" u="sng" dirty="0"/>
              <a:t>verplicht</a:t>
            </a:r>
            <a:r>
              <a:rPr lang="nl-NL" altLang="nl-NL" sz="2400" i="1" dirty="0"/>
              <a:t> is de rechten te waarborgen. </a:t>
            </a:r>
          </a:p>
          <a:p>
            <a:pPr eaLnBrk="1" hangingPunct="1">
              <a:buFontTx/>
              <a:buNone/>
            </a:pPr>
            <a:r>
              <a:rPr lang="nl-NL" altLang="nl-NL" sz="2400" i="1" dirty="0"/>
              <a:t>    De overheid is verplicht om de klassieke grondrechten te garanderen, in de sociale grondrechten moet de overheid naar vermogen voorzien</a:t>
            </a:r>
            <a:r>
              <a:rPr lang="nl-NL" altLang="nl-NL" sz="2400" dirty="0"/>
              <a:t>.”</a:t>
            </a:r>
          </a:p>
          <a:p>
            <a:pPr eaLnBrk="1" hangingPunct="1">
              <a:buFontTx/>
              <a:buNone/>
            </a:pPr>
            <a:endParaRPr lang="nl-NL" altLang="nl-NL" dirty="0" smtClean="0"/>
          </a:p>
        </p:txBody>
      </p:sp>
    </p:spTree>
    <p:extLst>
      <p:ext uri="{BB962C8B-B14F-4D97-AF65-F5344CB8AC3E}">
        <p14:creationId xmlns:p14="http://schemas.microsoft.com/office/powerpoint/2010/main" val="1090347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778</Words>
  <Application>Microsoft Office PowerPoint</Application>
  <PresentationFormat>Breedbeeld</PresentationFormat>
  <Paragraphs>136</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Arial Narrow</vt:lpstr>
      <vt:lpstr>Calibri</vt:lpstr>
      <vt:lpstr>Calibri Light</vt:lpstr>
      <vt:lpstr>Times New Roman</vt:lpstr>
      <vt:lpstr>Kantoorthema</vt:lpstr>
      <vt:lpstr>Paragraaf 2:  De grondbeginselen van de rechtsstaat</vt:lpstr>
      <vt:lpstr>Basiswaarden van de Nederlandse rechtsstaat</vt:lpstr>
      <vt:lpstr>Doelen van de Nederlandse rechtsstaat uitgewerkt in de grondbeginselen</vt:lpstr>
      <vt:lpstr>Machtenscheiding/ Trias politica</vt:lpstr>
      <vt:lpstr>Trias politica in de Nederlandse democratische rechtsstaat</vt:lpstr>
      <vt:lpstr>Grondrechten en grondwet</vt:lpstr>
      <vt:lpstr>Klassieke grondrechten</vt:lpstr>
      <vt:lpstr>Sociale grondrechten</vt:lpstr>
      <vt:lpstr>Klassieke en Sociale grondrechten en de rol van de overheid</vt:lpstr>
      <vt:lpstr>PowerPoint-presentatie</vt:lpstr>
      <vt:lpstr>PowerPoint-presentatie</vt:lpstr>
      <vt:lpstr>Het legaliteitsbeginsel</vt:lpstr>
      <vt:lpstr>Legaliteitsbeginsel en Wetboek van Strafrecht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Paragraaf 2:  De grondbeginselen van de rechtsstaat</dc:title>
  <dc:creator>Daniel Fluitsma</dc:creator>
  <cp:lastModifiedBy>Daniel FluitErMaarNaar</cp:lastModifiedBy>
  <cp:revision>7</cp:revision>
  <dcterms:created xsi:type="dcterms:W3CDTF">2018-01-16T06:58:53Z</dcterms:created>
  <dcterms:modified xsi:type="dcterms:W3CDTF">2018-01-19T08:45:52Z</dcterms:modified>
</cp:coreProperties>
</file>